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10287000" cx="18288000"/>
  <p:notesSz cx="6858000" cy="9144000"/>
  <p:embeddedFontLst>
    <p:embeddedFont>
      <p:font typeface="Nunito SemiBold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Paytone One"/>
      <p:regular r:id="rId43"/>
    </p:embeddedFont>
    <p:embeddedFont>
      <p:font typeface="Nuni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5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7.xml"/><Relationship Id="rId44" Type="http://schemas.openxmlformats.org/officeDocument/2006/relationships/font" Target="fonts/NunitoLight-regular.fntdata"/><Relationship Id="rId21" Type="http://schemas.openxmlformats.org/officeDocument/2006/relationships/slide" Target="slides/slide16.xml"/><Relationship Id="rId43" Type="http://schemas.openxmlformats.org/officeDocument/2006/relationships/font" Target="fonts/PaytoneOne-regular.fntdata"/><Relationship Id="rId24" Type="http://schemas.openxmlformats.org/officeDocument/2006/relationships/slide" Target="slides/slide19.xml"/><Relationship Id="rId46" Type="http://schemas.openxmlformats.org/officeDocument/2006/relationships/font" Target="fonts/NunitoLight-italic.fntdata"/><Relationship Id="rId23" Type="http://schemas.openxmlformats.org/officeDocument/2006/relationships/slide" Target="slides/slide18.xml"/><Relationship Id="rId45" Type="http://schemas.openxmlformats.org/officeDocument/2006/relationships/font" Target="fonts/Nuni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Nunito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SemiBold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SemiBold-italic.fntdata"/><Relationship Id="rId14" Type="http://schemas.openxmlformats.org/officeDocument/2006/relationships/slide" Target="slides/slide9.xml"/><Relationship Id="rId36" Type="http://schemas.openxmlformats.org/officeDocument/2006/relationships/font" Target="fonts/NunitoSemiBold-bold.fntdata"/><Relationship Id="rId17" Type="http://schemas.openxmlformats.org/officeDocument/2006/relationships/slide" Target="slides/slide12.xml"/><Relationship Id="rId39" Type="http://schemas.openxmlformats.org/officeDocument/2006/relationships/font" Target="fonts/Nunito-regular.fntdata"/><Relationship Id="rId16" Type="http://schemas.openxmlformats.org/officeDocument/2006/relationships/slide" Target="slides/slide11.xml"/><Relationship Id="rId38" Type="http://schemas.openxmlformats.org/officeDocument/2006/relationships/font" Target="fonts/Nunito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8b4a42619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38b4a42619_2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899afd2e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3899afd2e6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899afd2e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3899afd2e6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8b4a42619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38b4a42619_2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8b4a42619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38b4a42619_2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883c02e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3883c02e9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Implications: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Students from </a:t>
            </a:r>
            <a:r>
              <a:rPr b="1" lang="en-US">
                <a:solidFill>
                  <a:schemeClr val="dk1"/>
                </a:solidFill>
              </a:rPr>
              <a:t>higher-educated families</a:t>
            </a:r>
            <a:r>
              <a:rPr lang="en-US">
                <a:solidFill>
                  <a:schemeClr val="dk1"/>
                </a:solidFill>
              </a:rPr>
              <a:t> may have more academic support and encouragement to pursue higher education.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This highlights </a:t>
            </a:r>
            <a:r>
              <a:rPr b="1" lang="en-US">
                <a:solidFill>
                  <a:schemeClr val="dk1"/>
                </a:solidFill>
              </a:rPr>
              <a:t>potential inequalities</a:t>
            </a:r>
            <a:r>
              <a:rPr lang="en-US">
                <a:solidFill>
                  <a:schemeClr val="dk1"/>
                </a:solidFill>
              </a:rPr>
              <a:t>—students with less-educated parents might need additional support to increase higher education participation rates.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8b4a42619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38b4a42619_2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899afd2e6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3899afd2e6_3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899afd2e6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3899afd2e6_4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899afd2e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3899afd2e6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8b4a42619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38b4a42619_2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899afd2e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3899afd2e6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899afd2e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3899afd2e6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8b4a42619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38b4a42619_2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8b4a4261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38b4a42619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8b4a4261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38b4a42619_2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899afd2e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3899afd2e6_1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24.jpg"/><Relationship Id="rId7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9.jp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7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hyperlink" Target="https://archive.ics.uci.edu/dataset/320/student+performanc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8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9.png"/><Relationship Id="rId6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9.png"/><Relationship Id="rId6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1" Type="http://schemas.openxmlformats.org/officeDocument/2006/relationships/image" Target="../media/image51.png"/><Relationship Id="rId10" Type="http://schemas.openxmlformats.org/officeDocument/2006/relationships/image" Target="../media/image46.png"/><Relationship Id="rId9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60.png"/><Relationship Id="rId8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25.png"/><Relationship Id="rId5" Type="http://schemas.openxmlformats.org/officeDocument/2006/relationships/image" Target="../media/image5.png"/><Relationship Id="rId6" Type="http://schemas.openxmlformats.org/officeDocument/2006/relationships/image" Target="../media/image21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41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6.png"/><Relationship Id="rId6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image" Target="../media/image41.png"/><Relationship Id="rId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68350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50" y="369063"/>
            <a:ext cx="16629299" cy="954887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681093" y="3865429"/>
            <a:ext cx="12925800" cy="3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83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Early Warning System for At-Risk Students: </a:t>
            </a:r>
            <a:endParaRPr sz="6883">
              <a:solidFill>
                <a:srgbClr val="F1E894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83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Leveraging Data to Reduce Drop-Out Rates</a:t>
            </a:r>
            <a:endParaRPr sz="100"/>
          </a:p>
        </p:txBody>
      </p:sp>
      <p:sp>
        <p:nvSpPr>
          <p:cNvPr id="87" name="Google Shape;87;p13"/>
          <p:cNvSpPr txBox="1"/>
          <p:nvPr/>
        </p:nvSpPr>
        <p:spPr>
          <a:xfrm>
            <a:off x="6308405" y="2173629"/>
            <a:ext cx="56712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4">
                <a:solidFill>
                  <a:srgbClr val="7BCFFB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Victoria Mendez</a:t>
            </a:r>
            <a:endParaRPr sz="2504">
              <a:solidFill>
                <a:srgbClr val="7BCFFB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4">
                <a:solidFill>
                  <a:srgbClr val="7BCFFB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Hannah Miles-Kingrey</a:t>
            </a:r>
            <a:endParaRPr sz="2504">
              <a:solidFill>
                <a:srgbClr val="7BCFFB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4">
                <a:solidFill>
                  <a:srgbClr val="7BCFFB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Ethan Shipman</a:t>
            </a:r>
            <a:endParaRPr sz="2504">
              <a:solidFill>
                <a:srgbClr val="7BCFFB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4">
                <a:solidFill>
                  <a:srgbClr val="7BCFFB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Nathaniel Trief</a:t>
            </a:r>
            <a:endParaRPr sz="2504">
              <a:solidFill>
                <a:srgbClr val="7BCFFB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3380732" y="2903931"/>
            <a:ext cx="2652557" cy="120571"/>
          </a:xfrm>
          <a:custGeom>
            <a:rect b="b" l="l" r="r" t="t"/>
            <a:pathLst>
              <a:path extrusionOk="0" h="120571" w="2652557">
                <a:moveTo>
                  <a:pt x="0" y="0"/>
                </a:moveTo>
                <a:lnTo>
                  <a:pt x="2652557" y="0"/>
                </a:lnTo>
                <a:lnTo>
                  <a:pt x="2652557" y="120571"/>
                </a:lnTo>
                <a:lnTo>
                  <a:pt x="0" y="120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 flipH="1">
            <a:off x="12254711" y="2903931"/>
            <a:ext cx="2652557" cy="120571"/>
          </a:xfrm>
          <a:custGeom>
            <a:rect b="b" l="l" r="r" t="t"/>
            <a:pathLst>
              <a:path extrusionOk="0" h="120571" w="2652557">
                <a:moveTo>
                  <a:pt x="2652557" y="0"/>
                </a:moveTo>
                <a:lnTo>
                  <a:pt x="0" y="0"/>
                </a:lnTo>
                <a:lnTo>
                  <a:pt x="0" y="120571"/>
                </a:lnTo>
                <a:lnTo>
                  <a:pt x="2652557" y="120571"/>
                </a:lnTo>
                <a:lnTo>
                  <a:pt x="265255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0" name="Google Shape;9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2000" y="7667197"/>
            <a:ext cx="1477575" cy="119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3075" y="7662425"/>
            <a:ext cx="1499900" cy="1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55" y="-96003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0" y="418402"/>
            <a:ext cx="17295800" cy="94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>
            <p:ph type="title"/>
          </p:nvPr>
        </p:nvSpPr>
        <p:spPr>
          <a:xfrm>
            <a:off x="4901425" y="108268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Optimization</a:t>
            </a:r>
            <a:r>
              <a:rPr lang="en-US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Process</a:t>
            </a:r>
            <a:endParaRPr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677300" y="2641675"/>
            <a:ext cx="7521900" cy="629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•"/>
            </a:pPr>
            <a:r>
              <a:rPr b="1"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Feature Engineering</a:t>
            </a:r>
            <a:endParaRPr b="1"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Extra Support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Health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Parent Education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Social Tendencies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•"/>
            </a:pPr>
            <a:r>
              <a:rPr b="1"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Experimenting with different targets</a:t>
            </a:r>
            <a:endParaRPr b="1"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G3 (final grade, scale 0-20)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creating a risk category (multiclass labels)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9568250" y="2641675"/>
            <a:ext cx="7521900" cy="640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•"/>
            </a:pPr>
            <a:r>
              <a:rPr b="1"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Experimenting with Model Types</a:t>
            </a:r>
            <a:endParaRPr b="1"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Logistic Regression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2" marL="1371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Highest accuracy (99%)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Decision Tree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2" marL="13716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Highest accuracy (100%)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Random Forest 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Pruned Forest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2" marL="13716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500"/>
              <a:buFont typeface="Nunito"/>
              <a:buChar char="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Highest accuracy (85.65%)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14358275" y="9479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Hannah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5" y="56397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50" y="678977"/>
            <a:ext cx="17295800" cy="94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/>
          <p:nvPr/>
        </p:nvSpPr>
        <p:spPr>
          <a:xfrm>
            <a:off x="1166200" y="1585000"/>
            <a:ext cx="5957555" cy="7584462"/>
          </a:xfrm>
          <a:custGeom>
            <a:rect b="b" l="l" r="r" t="t"/>
            <a:pathLst>
              <a:path extrusionOk="0" h="1845368" w="1352453">
                <a:moveTo>
                  <a:pt x="99505" y="0"/>
                </a:moveTo>
                <a:lnTo>
                  <a:pt x="1252948" y="0"/>
                </a:lnTo>
                <a:cubicBezTo>
                  <a:pt x="1307903" y="0"/>
                  <a:pt x="1352453" y="44550"/>
                  <a:pt x="1352453" y="99505"/>
                </a:cubicBezTo>
                <a:lnTo>
                  <a:pt x="1352453" y="1745864"/>
                </a:lnTo>
                <a:cubicBezTo>
                  <a:pt x="1352453" y="1772254"/>
                  <a:pt x="1341970" y="1797563"/>
                  <a:pt x="1323309" y="1816224"/>
                </a:cubicBezTo>
                <a:cubicBezTo>
                  <a:pt x="1304648" y="1834885"/>
                  <a:pt x="1279339" y="1845368"/>
                  <a:pt x="1252948" y="1845368"/>
                </a:cubicBezTo>
                <a:lnTo>
                  <a:pt x="99505" y="1845368"/>
                </a:lnTo>
                <a:cubicBezTo>
                  <a:pt x="73114" y="1845368"/>
                  <a:pt x="47805" y="1834885"/>
                  <a:pt x="29144" y="1816224"/>
                </a:cubicBezTo>
                <a:cubicBezTo>
                  <a:pt x="10484" y="1797563"/>
                  <a:pt x="0" y="1772254"/>
                  <a:pt x="0" y="1745864"/>
                </a:cubicBezTo>
                <a:lnTo>
                  <a:pt x="0" y="99505"/>
                </a:lnTo>
                <a:cubicBezTo>
                  <a:pt x="0" y="73114"/>
                  <a:pt x="10484" y="47805"/>
                  <a:pt x="29144" y="29144"/>
                </a:cubicBezTo>
                <a:cubicBezTo>
                  <a:pt x="47805" y="10484"/>
                  <a:pt x="73114" y="0"/>
                  <a:pt x="99505" y="0"/>
                </a:cubicBezTo>
                <a:close/>
              </a:path>
            </a:pathLst>
          </a:custGeom>
          <a:solidFill>
            <a:srgbClr val="BCC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1537250" y="1881575"/>
            <a:ext cx="53484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fontScale="8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Optimizations 1-3 focused on engineering features, yielding 90%+ accuracy.</a:t>
            </a:r>
            <a:endParaRPr sz="3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Optimization 4 focused on modifying the multiclass labels (based on final grades) from three to </a:t>
            </a:r>
            <a:r>
              <a:rPr b="1"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four risk categories </a:t>
            </a: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making this the </a:t>
            </a:r>
            <a:r>
              <a:rPr b="1"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new target</a:t>
            </a: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i="0" sz="3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1028700" y="6190868"/>
            <a:ext cx="1470286" cy="3221742"/>
          </a:xfrm>
          <a:custGeom>
            <a:rect b="b" l="l" r="r" t="t"/>
            <a:pathLst>
              <a:path extrusionOk="0" h="3221742" w="1470286">
                <a:moveTo>
                  <a:pt x="0" y="0"/>
                </a:moveTo>
                <a:lnTo>
                  <a:pt x="1470286" y="0"/>
                </a:lnTo>
                <a:lnTo>
                  <a:pt x="1470286" y="3221742"/>
                </a:lnTo>
                <a:lnTo>
                  <a:pt x="0" y="3221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8" name="Google Shape;208;p23" title="log_reg_accuracy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1175" y="1660225"/>
            <a:ext cx="10117325" cy="59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 rot="1174028">
            <a:off x="12484750" y="978794"/>
            <a:ext cx="6071621" cy="1313678"/>
          </a:xfrm>
          <a:custGeom>
            <a:rect b="b" l="l" r="r" t="t"/>
            <a:pathLst>
              <a:path extrusionOk="0" h="1313329" w="6070009">
                <a:moveTo>
                  <a:pt x="0" y="0"/>
                </a:moveTo>
                <a:lnTo>
                  <a:pt x="6070009" y="0"/>
                </a:lnTo>
                <a:lnTo>
                  <a:pt x="6070009" y="1313330"/>
                </a:lnTo>
                <a:lnTo>
                  <a:pt x="0" y="1313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3"/>
          <p:cNvSpPr txBox="1"/>
          <p:nvPr/>
        </p:nvSpPr>
        <p:spPr>
          <a:xfrm>
            <a:off x="13210950" y="956925"/>
            <a:ext cx="4067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Hannah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2809450" y="5936975"/>
            <a:ext cx="39492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0 - </a:t>
            </a: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‘at risk’ </a:t>
            </a:r>
            <a:endParaRPr sz="3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1 - ‘low risk’</a:t>
            </a:r>
            <a:endParaRPr sz="3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2 - ‘moderate risk’</a:t>
            </a:r>
            <a:endParaRPr sz="3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3 - ‘not at risk’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7321250" y="7691950"/>
            <a:ext cx="10117200" cy="1212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8608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6AA84F"/>
                </a:solidFill>
                <a:highlight>
                  <a:srgbClr val="1F1F1F"/>
                </a:highlight>
                <a:latin typeface="Calibri"/>
                <a:ea typeface="Calibri"/>
                <a:cs typeface="Calibri"/>
                <a:sym typeface="Calibri"/>
              </a:rPr>
              <a:t>performs well at classifying ‘moderate risk’ and ‘not at risk’ students</a:t>
            </a:r>
            <a:endParaRPr sz="3200">
              <a:solidFill>
                <a:srgbClr val="6AA84F"/>
              </a:solidFill>
              <a:highlight>
                <a:srgbClr val="1F1F1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6080" lvl="0" marL="457200" rtl="0" algn="l">
              <a:spcBef>
                <a:spcPts val="0"/>
              </a:spcBef>
              <a:spcAft>
                <a:spcPts val="0"/>
              </a:spcAft>
              <a:buClr>
                <a:srgbClr val="E67660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rgbClr val="E67660"/>
                </a:solidFill>
                <a:highlight>
                  <a:srgbClr val="1F1F1F"/>
                </a:highlight>
                <a:latin typeface="Calibri"/>
                <a:ea typeface="Calibri"/>
                <a:cs typeface="Calibri"/>
                <a:sym typeface="Calibri"/>
              </a:rPr>
              <a:t>missed some ‘at risk’ students leading to false-positives for ‘low risk’ students.</a:t>
            </a:r>
            <a:endParaRPr sz="3200">
              <a:solidFill>
                <a:srgbClr val="E67660"/>
              </a:solidFill>
              <a:highlight>
                <a:srgbClr val="1F1F1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10714525" y="4096400"/>
            <a:ext cx="1207500" cy="672600"/>
          </a:xfrm>
          <a:prstGeom prst="ellipse">
            <a:avLst/>
          </a:prstGeom>
          <a:noFill/>
          <a:ln cap="flat" cmpd="sng" w="28575">
            <a:solidFill>
              <a:srgbClr val="E676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10546850" y="4769000"/>
            <a:ext cx="3210000" cy="903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12440075" y="3759675"/>
            <a:ext cx="1207500" cy="672600"/>
          </a:xfrm>
          <a:prstGeom prst="ellipse">
            <a:avLst/>
          </a:prstGeom>
          <a:noFill/>
          <a:ln cap="flat" cmpd="sng" w="28575">
            <a:solidFill>
              <a:srgbClr val="E676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5" y="56397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00" y="570802"/>
            <a:ext cx="17295800" cy="945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 title="dec_tree_accuracy.jpg"/>
          <p:cNvPicPr preferRelativeResize="0"/>
          <p:nvPr/>
        </p:nvPicPr>
        <p:blipFill rotWithShape="1">
          <a:blip r:embed="rId5">
            <a:alphaModFix/>
          </a:blip>
          <a:srcRect b="903" l="0" r="0" t="913"/>
          <a:stretch/>
        </p:blipFill>
        <p:spPr>
          <a:xfrm>
            <a:off x="1251550" y="1198450"/>
            <a:ext cx="12742624" cy="75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/>
          <p:nvPr/>
        </p:nvSpPr>
        <p:spPr>
          <a:xfrm rot="1174028">
            <a:off x="12484750" y="978794"/>
            <a:ext cx="6071621" cy="1313678"/>
          </a:xfrm>
          <a:custGeom>
            <a:rect b="b" l="l" r="r" t="t"/>
            <a:pathLst>
              <a:path extrusionOk="0" h="1313329" w="6070009">
                <a:moveTo>
                  <a:pt x="0" y="0"/>
                </a:moveTo>
                <a:lnTo>
                  <a:pt x="6070009" y="0"/>
                </a:lnTo>
                <a:lnTo>
                  <a:pt x="6070009" y="1313330"/>
                </a:lnTo>
                <a:lnTo>
                  <a:pt x="0" y="1313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4"/>
          <p:cNvSpPr txBox="1"/>
          <p:nvPr/>
        </p:nvSpPr>
        <p:spPr>
          <a:xfrm>
            <a:off x="13210950" y="956925"/>
            <a:ext cx="4067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Hannah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14171825" y="3978048"/>
            <a:ext cx="3252649" cy="4733369"/>
          </a:xfrm>
          <a:custGeom>
            <a:rect b="b" l="l" r="r" t="t"/>
            <a:pathLst>
              <a:path extrusionOk="0" h="1845368" w="1352453">
                <a:moveTo>
                  <a:pt x="99505" y="0"/>
                </a:moveTo>
                <a:lnTo>
                  <a:pt x="1252948" y="0"/>
                </a:lnTo>
                <a:cubicBezTo>
                  <a:pt x="1307903" y="0"/>
                  <a:pt x="1352453" y="44550"/>
                  <a:pt x="1352453" y="99505"/>
                </a:cubicBezTo>
                <a:lnTo>
                  <a:pt x="1352453" y="1745864"/>
                </a:lnTo>
                <a:cubicBezTo>
                  <a:pt x="1352453" y="1772254"/>
                  <a:pt x="1341970" y="1797563"/>
                  <a:pt x="1323309" y="1816224"/>
                </a:cubicBezTo>
                <a:cubicBezTo>
                  <a:pt x="1304648" y="1834885"/>
                  <a:pt x="1279339" y="1845368"/>
                  <a:pt x="1252948" y="1845368"/>
                </a:cubicBezTo>
                <a:lnTo>
                  <a:pt x="99505" y="1845368"/>
                </a:lnTo>
                <a:cubicBezTo>
                  <a:pt x="73114" y="1845368"/>
                  <a:pt x="47805" y="1834885"/>
                  <a:pt x="29144" y="1816224"/>
                </a:cubicBezTo>
                <a:cubicBezTo>
                  <a:pt x="10484" y="1797563"/>
                  <a:pt x="0" y="1772254"/>
                  <a:pt x="0" y="1745864"/>
                </a:cubicBezTo>
                <a:lnTo>
                  <a:pt x="0" y="99505"/>
                </a:lnTo>
                <a:cubicBezTo>
                  <a:pt x="0" y="73114"/>
                  <a:pt x="10484" y="47805"/>
                  <a:pt x="29144" y="29144"/>
                </a:cubicBezTo>
                <a:cubicBezTo>
                  <a:pt x="47805" y="10484"/>
                  <a:pt x="73114" y="0"/>
                  <a:pt x="99505" y="0"/>
                </a:cubicBezTo>
                <a:close/>
              </a:path>
            </a:pathLst>
          </a:custGeom>
          <a:solidFill>
            <a:srgbClr val="BCC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14374525" y="4130117"/>
            <a:ext cx="2921700" cy="4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fontScale="77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100% accuracy here may reflect a complex or non-linear dataset.</a:t>
            </a:r>
            <a:endParaRPr sz="3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Extra support features didn’t make a significant difference.</a:t>
            </a:r>
            <a:endParaRPr sz="3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25" y="-1647277"/>
            <a:ext cx="18272952" cy="1321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0" y="747465"/>
            <a:ext cx="93726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>
            <a:off x="5236951" y="3429000"/>
            <a:ext cx="811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Extra Supports</a:t>
            </a:r>
            <a:endParaRPr sz="5600"/>
          </a:p>
        </p:txBody>
      </p:sp>
      <p:sp>
        <p:nvSpPr>
          <p:cNvPr id="234" name="Google Shape;234;p25"/>
          <p:cNvSpPr/>
          <p:nvPr/>
        </p:nvSpPr>
        <p:spPr>
          <a:xfrm flipH="1">
            <a:off x="14174785" y="5968677"/>
            <a:ext cx="3816451" cy="4727586"/>
          </a:xfrm>
          <a:custGeom>
            <a:rect b="b" l="l" r="r" t="t"/>
            <a:pathLst>
              <a:path extrusionOk="0" h="4727586" w="3816451">
                <a:moveTo>
                  <a:pt x="3816451" y="0"/>
                </a:moveTo>
                <a:lnTo>
                  <a:pt x="0" y="0"/>
                </a:lnTo>
                <a:lnTo>
                  <a:pt x="0" y="4727586"/>
                </a:lnTo>
                <a:lnTo>
                  <a:pt x="3816451" y="4727586"/>
                </a:lnTo>
                <a:lnTo>
                  <a:pt x="381645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5" name="Google Shape;2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395" y="2547413"/>
            <a:ext cx="526895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1475030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Hannah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55" y="-96003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0" y="418402"/>
            <a:ext cx="17295800" cy="945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 title="support_risk_stacked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9800" y="2215075"/>
            <a:ext cx="11386399" cy="679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/>
          <p:nvPr/>
        </p:nvSpPr>
        <p:spPr>
          <a:xfrm>
            <a:off x="-27649" y="7315201"/>
            <a:ext cx="2622699" cy="2645153"/>
          </a:xfrm>
          <a:custGeom>
            <a:rect b="b" l="l" r="r" t="t"/>
            <a:pathLst>
              <a:path extrusionOk="0" h="3686625" w="2835350">
                <a:moveTo>
                  <a:pt x="0" y="0"/>
                </a:moveTo>
                <a:lnTo>
                  <a:pt x="2835350" y="0"/>
                </a:lnTo>
                <a:lnTo>
                  <a:pt x="2835350" y="3686624"/>
                </a:lnTo>
                <a:lnTo>
                  <a:pt x="0" y="3686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6"/>
          <p:cNvSpPr txBox="1"/>
          <p:nvPr/>
        </p:nvSpPr>
        <p:spPr>
          <a:xfrm>
            <a:off x="12828125" y="2215075"/>
            <a:ext cx="4330500" cy="64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risk category</a:t>
            </a:r>
            <a:endParaRPr sz="2400" u="sng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0 - ‘at risk’ 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1 - ‘low risk’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2 - ‘moderate risk’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3 - ‘not at risk’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Students identified as being </a:t>
            </a:r>
            <a:r>
              <a:rPr b="1"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‘at risk’</a:t>
            </a:r>
            <a:r>
              <a:rPr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receive </a:t>
            </a:r>
            <a:endParaRPr sz="3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300"/>
              <a:buFont typeface="Nunito"/>
              <a:buChar char="●"/>
            </a:pPr>
            <a:r>
              <a:rPr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more </a:t>
            </a:r>
            <a:r>
              <a:rPr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total support </a:t>
            </a:r>
            <a:r>
              <a:rPr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than </a:t>
            </a:r>
            <a:r>
              <a:rPr b="1"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‘not at risk students’</a:t>
            </a:r>
            <a:endParaRPr sz="3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300"/>
              <a:buFont typeface="Nunito"/>
              <a:buChar char="●"/>
            </a:pPr>
            <a:r>
              <a:rPr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less than </a:t>
            </a:r>
            <a:r>
              <a:rPr b="1"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‘moderate’</a:t>
            </a:r>
            <a:r>
              <a:rPr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‘low risk’</a:t>
            </a:r>
            <a:r>
              <a:rPr lang="en-US" sz="3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students.</a:t>
            </a:r>
            <a:endParaRPr sz="4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775850" y="1086525"/>
            <a:ext cx="147363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>
                <a:solidFill>
                  <a:srgbClr val="F0F6FC"/>
                </a:solidFill>
                <a:latin typeface="Nunito"/>
                <a:ea typeface="Nunito"/>
                <a:cs typeface="Nunito"/>
                <a:sym typeface="Nunito"/>
              </a:rPr>
              <a:t>Is there a relationship between a student being at-risk and access to </a:t>
            </a:r>
            <a:r>
              <a:rPr lang="en-US" sz="28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extra educational support</a:t>
            </a:r>
            <a:r>
              <a:rPr lang="en-US" sz="2800">
                <a:solidFill>
                  <a:srgbClr val="F0F6FC"/>
                </a:solidFill>
                <a:latin typeface="Nunito"/>
                <a:ea typeface="Nunito"/>
                <a:cs typeface="Nunito"/>
                <a:sym typeface="Nunito"/>
              </a:rPr>
              <a:t>, family educational support, or extra paid classes within the course subject?</a:t>
            </a:r>
            <a:endParaRPr sz="3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14521025" y="7642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Hannah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25" y="-1647277"/>
            <a:ext cx="18272952" cy="1321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0" y="747465"/>
            <a:ext cx="93726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/>
        </p:nvSpPr>
        <p:spPr>
          <a:xfrm>
            <a:off x="5084551" y="1527775"/>
            <a:ext cx="8118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Influence of Parental Education on Student Performance and Higher Education Interest</a:t>
            </a:r>
            <a:endParaRPr sz="5600"/>
          </a:p>
        </p:txBody>
      </p:sp>
      <p:sp>
        <p:nvSpPr>
          <p:cNvPr id="255" name="Google Shape;255;p27"/>
          <p:cNvSpPr/>
          <p:nvPr/>
        </p:nvSpPr>
        <p:spPr>
          <a:xfrm flipH="1">
            <a:off x="14174785" y="5968677"/>
            <a:ext cx="3816451" cy="4727586"/>
          </a:xfrm>
          <a:custGeom>
            <a:rect b="b" l="l" r="r" t="t"/>
            <a:pathLst>
              <a:path extrusionOk="0" h="4727586" w="3816451">
                <a:moveTo>
                  <a:pt x="3816451" y="0"/>
                </a:moveTo>
                <a:lnTo>
                  <a:pt x="0" y="0"/>
                </a:lnTo>
                <a:lnTo>
                  <a:pt x="0" y="4727586"/>
                </a:lnTo>
                <a:lnTo>
                  <a:pt x="3816451" y="4727586"/>
                </a:lnTo>
                <a:lnTo>
                  <a:pt x="381645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6" name="Google Shape;25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395" y="2547413"/>
            <a:ext cx="5268950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1475030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Victoria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/>
          <p:nvPr/>
        </p:nvSpPr>
        <p:spPr>
          <a:xfrm>
            <a:off x="1936" y="-1173"/>
            <a:ext cx="18287275" cy="10286586"/>
          </a:xfrm>
          <a:custGeom>
            <a:rect b="b" l="l" r="r" t="t"/>
            <a:pathLst>
              <a:path extrusionOk="0" h="945893" w="1616912">
                <a:moveTo>
                  <a:pt x="0" y="0"/>
                </a:moveTo>
                <a:lnTo>
                  <a:pt x="1616912" y="0"/>
                </a:lnTo>
                <a:lnTo>
                  <a:pt x="1616912" y="945893"/>
                </a:lnTo>
                <a:lnTo>
                  <a:pt x="0" y="945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63" name="Google Shape;263;p28" title="decision_tree_pl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40250"/>
            <a:ext cx="18288000" cy="9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173650" y="420050"/>
            <a:ext cx="11367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Visualization Overview:</a:t>
            </a:r>
            <a:endParaRPr sz="21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 Light"/>
              <a:buChar char="●"/>
            </a:pPr>
            <a:r>
              <a:rPr lang="en-US" sz="2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The decision tree classifies students into categories (Low, Medium) based on features like school, age, and sex.</a:t>
            </a:r>
            <a:endParaRPr sz="21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 Light"/>
              <a:buChar char="●"/>
            </a:pPr>
            <a:r>
              <a:rPr lang="en-US" sz="2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Colors:</a:t>
            </a:r>
            <a:endParaRPr sz="21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 Light"/>
              <a:buChar char="○"/>
            </a:pPr>
            <a:r>
              <a:rPr lang="en-US" sz="2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Orange: Likely "Low"</a:t>
            </a:r>
            <a:endParaRPr sz="21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 Light"/>
              <a:buChar char="○"/>
            </a:pPr>
            <a:r>
              <a:rPr lang="en-US" sz="2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Blue: Likely "Medium"</a:t>
            </a:r>
            <a:endParaRPr sz="21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unito Light"/>
              <a:buChar char="○"/>
            </a:pPr>
            <a:r>
              <a:rPr lang="en-US" sz="2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White: Mixed classification</a:t>
            </a:r>
            <a:endParaRPr sz="21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173650" y="8535300"/>
            <a:ext cx="65928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Key Observations:</a:t>
            </a:r>
            <a:endParaRPr sz="19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First Split: Based on school, the most significant feature.</a:t>
            </a:r>
            <a:endParaRPr sz="19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Further splits involve age, sex, and school.</a:t>
            </a:r>
            <a:endParaRPr sz="19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Nodes with a Gini index of 0 indicate perfect classification.</a:t>
            </a:r>
            <a:endParaRPr sz="19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4070150" y="137400"/>
            <a:ext cx="110427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Decision Tree Model for Predicting Student Outcomes</a:t>
            </a:r>
            <a:endParaRPr sz="32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14735000" y="2445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Victoria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55" y="-96003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9500"/>
            <a:ext cx="14671002" cy="88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/>
          <p:nvPr/>
        </p:nvSpPr>
        <p:spPr>
          <a:xfrm>
            <a:off x="-202157" y="7134280"/>
            <a:ext cx="1586332" cy="2377337"/>
          </a:xfrm>
          <a:custGeom>
            <a:rect b="b" l="l" r="r" t="t"/>
            <a:pathLst>
              <a:path extrusionOk="0" h="2377337" w="1586332">
                <a:moveTo>
                  <a:pt x="0" y="0"/>
                </a:moveTo>
                <a:lnTo>
                  <a:pt x="1586332" y="0"/>
                </a:lnTo>
                <a:lnTo>
                  <a:pt x="1586332" y="2377337"/>
                </a:lnTo>
                <a:lnTo>
                  <a:pt x="0" y="2377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29"/>
          <p:cNvSpPr/>
          <p:nvPr/>
        </p:nvSpPr>
        <p:spPr>
          <a:xfrm rot="4234075">
            <a:off x="12911331" y="1370829"/>
            <a:ext cx="966448" cy="1335334"/>
          </a:xfrm>
          <a:custGeom>
            <a:rect b="b" l="l" r="r" t="t"/>
            <a:pathLst>
              <a:path extrusionOk="0" h="1336094" w="966998">
                <a:moveTo>
                  <a:pt x="0" y="0"/>
                </a:moveTo>
                <a:lnTo>
                  <a:pt x="966998" y="0"/>
                </a:lnTo>
                <a:lnTo>
                  <a:pt x="966998" y="1336094"/>
                </a:lnTo>
                <a:lnTo>
                  <a:pt x="0" y="1336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9"/>
          <p:cNvSpPr/>
          <p:nvPr/>
        </p:nvSpPr>
        <p:spPr>
          <a:xfrm rot="4234075">
            <a:off x="566941" y="1276454"/>
            <a:ext cx="966448" cy="1335334"/>
          </a:xfrm>
          <a:custGeom>
            <a:rect b="b" l="l" r="r" t="t"/>
            <a:pathLst>
              <a:path extrusionOk="0" h="1336094" w="966998">
                <a:moveTo>
                  <a:pt x="0" y="0"/>
                </a:moveTo>
                <a:lnTo>
                  <a:pt x="966998" y="0"/>
                </a:lnTo>
                <a:lnTo>
                  <a:pt x="966998" y="1336094"/>
                </a:lnTo>
                <a:lnTo>
                  <a:pt x="0" y="1336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9"/>
          <p:cNvSpPr txBox="1"/>
          <p:nvPr/>
        </p:nvSpPr>
        <p:spPr>
          <a:xfrm>
            <a:off x="1840549" y="1465000"/>
            <a:ext cx="10763700" cy="17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Do students with higher-educated parents perform better in final exams (G3)?</a:t>
            </a:r>
            <a:endParaRPr sz="2699">
              <a:solidFill>
                <a:srgbClr val="F1E894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F1E894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indent="0" lvl="0" marL="0" marR="0" rtl="0" algn="ctr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Do they show stronger interest in higher education?</a:t>
            </a:r>
            <a:endParaRPr sz="2699">
              <a:solidFill>
                <a:srgbClr val="F1E894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1384175" y="3263800"/>
            <a:ext cx="12992400" cy="6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Key Takeaways:</a:t>
            </a:r>
            <a:endParaRPr b="1"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❖"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Class 0 (Not Pursuing Higher Education):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➢"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100% precision &amp; recall – no false negatives 🚀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❖"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Class 1 (Pursuing Higher Education):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➢"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100% precision – all predicted students belong to this class 🎓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➢"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86% recall – some students may be missed (false negatives) ⚠️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❖"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F1-Score Insights: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➢"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High F1-scores for both classes 🔥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Char char="➢"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Slight preference for precision in predicting higher education students 📊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Higher parental education levels (likely contributing to students' higher academic performance) are strongly associated with students' interest in pursuing higher education.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29279" y="-808118"/>
            <a:ext cx="6201099" cy="1139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/>
          <p:nvPr/>
        </p:nvSpPr>
        <p:spPr>
          <a:xfrm>
            <a:off x="11376575" y="12663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Victoria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55" y="-96003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650" y="-393250"/>
            <a:ext cx="18464302" cy="1081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 title="Interest in Higher Education vs Mother's Educa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4000" y="211863"/>
            <a:ext cx="9352003" cy="78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2700" y="8145100"/>
            <a:ext cx="5907426" cy="685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 title="Interest_vs_Father_Edu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48850" y="235950"/>
            <a:ext cx="9011502" cy="77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0"/>
          <p:cNvSpPr txBox="1"/>
          <p:nvPr/>
        </p:nvSpPr>
        <p:spPr>
          <a:xfrm>
            <a:off x="148700" y="7910175"/>
            <a:ext cx="13813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 large proportion of students whose parents have lower education levels are not pursuing higher education (lighter bars dominate).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 contrast, students with more highly educated parents show a greater interest in continuing their education (darker bars increase).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"/>
              <a:buChar char="●"/>
            </a:pPr>
            <a:r>
              <a:rPr lang="en-US" sz="2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This suggests a strong correlation between parental education and a student’s likelihood of seeking higher education.</a:t>
            </a:r>
            <a:endParaRPr sz="2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15140125" y="-960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Victoria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25" y="-1647277"/>
            <a:ext cx="18272952" cy="1321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0" y="747465"/>
            <a:ext cx="93726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/>
          <p:nvPr/>
        </p:nvSpPr>
        <p:spPr>
          <a:xfrm>
            <a:off x="977337" y="706452"/>
            <a:ext cx="2465966" cy="2479490"/>
          </a:xfrm>
          <a:custGeom>
            <a:rect b="b" l="l" r="r" t="t"/>
            <a:pathLst>
              <a:path extrusionOk="0" h="2479490" w="2465966">
                <a:moveTo>
                  <a:pt x="0" y="0"/>
                </a:moveTo>
                <a:lnTo>
                  <a:pt x="2465966" y="0"/>
                </a:lnTo>
                <a:lnTo>
                  <a:pt x="2465966" y="2479490"/>
                </a:lnTo>
                <a:lnTo>
                  <a:pt x="0" y="2479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31"/>
          <p:cNvSpPr txBox="1"/>
          <p:nvPr/>
        </p:nvSpPr>
        <p:spPr>
          <a:xfrm>
            <a:off x="5524797" y="2789755"/>
            <a:ext cx="7543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Social Tendencies</a:t>
            </a:r>
            <a:endParaRPr sz="1200"/>
          </a:p>
        </p:txBody>
      </p:sp>
      <p:sp>
        <p:nvSpPr>
          <p:cNvPr id="300" name="Google Shape;300;p31"/>
          <p:cNvSpPr/>
          <p:nvPr/>
        </p:nvSpPr>
        <p:spPr>
          <a:xfrm>
            <a:off x="-38100" y="7769044"/>
            <a:ext cx="3632638" cy="2556056"/>
          </a:xfrm>
          <a:custGeom>
            <a:rect b="b" l="l" r="r" t="t"/>
            <a:pathLst>
              <a:path extrusionOk="0" h="2556056" w="3632638">
                <a:moveTo>
                  <a:pt x="0" y="0"/>
                </a:moveTo>
                <a:lnTo>
                  <a:pt x="3632638" y="0"/>
                </a:lnTo>
                <a:lnTo>
                  <a:pt x="3632638" y="2556056"/>
                </a:lnTo>
                <a:lnTo>
                  <a:pt x="0" y="2556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1" name="Google Shape;30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978" y="1370625"/>
            <a:ext cx="4596949" cy="1348796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14780875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Ethan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55" y="-96003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66" y="423750"/>
            <a:ext cx="17276170" cy="94394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-1619361" y="1351304"/>
            <a:ext cx="218190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85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Project Proposal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194625" y="2519500"/>
            <a:ext cx="14823000" cy="6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5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unito"/>
              <a:buChar char="★"/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Our goal is to create an </a:t>
            </a:r>
            <a:r>
              <a:rPr b="1"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Early Warning System for At-Risk Students</a:t>
            </a: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sz="3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2545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unito"/>
              <a:buChar char="★"/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education dataset, collected via school reports and </a:t>
            </a: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questionnaires</a:t>
            </a: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, consists of over 600 individual data instances from two Portuguese classes including attributes such as </a:t>
            </a:r>
            <a:endParaRPr sz="3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25450" lvl="1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unito"/>
              <a:buChar char="○"/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demographics</a:t>
            </a:r>
            <a:endParaRPr sz="3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25450" lvl="1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unito"/>
              <a:buChar char="○"/>
            </a:pPr>
            <a:r>
              <a:rPr lang="en-US" sz="3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grades</a:t>
            </a:r>
            <a:endParaRPr sz="3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25450" lvl="1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unito"/>
              <a:buChar char="○"/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social factors</a:t>
            </a:r>
            <a:endParaRPr sz="3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25450" lvl="1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unito"/>
              <a:buChar char="○"/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support</a:t>
            </a:r>
            <a:endParaRPr sz="3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2545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3100"/>
              <a:buFont typeface="Nunito"/>
              <a:buChar char="★"/>
            </a:pPr>
            <a:r>
              <a:rPr lang="en-US" sz="3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We’re hoping to identify problem areas within students’ environments and potentially reduce the total drop-out rate.</a:t>
            </a:r>
            <a:endParaRPr sz="2300"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8622" y="5480847"/>
            <a:ext cx="6269322" cy="833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3210950" y="956925"/>
            <a:ext cx="4067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Ethan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478275" y="11004100"/>
            <a:ext cx="106062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Dataset: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Cortez, P. (2008). Student Performance [Dataset]. UCI Machine Learning Repository. https://doi.org/10.24432/C5TG7T.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5" y="56397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50" y="701302"/>
            <a:ext cx="17295800" cy="94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/>
          <p:nvPr/>
        </p:nvSpPr>
        <p:spPr>
          <a:xfrm>
            <a:off x="9525" y="-2066500"/>
            <a:ext cx="3179784" cy="5018828"/>
          </a:xfrm>
          <a:custGeom>
            <a:rect b="b" l="l" r="r" t="t"/>
            <a:pathLst>
              <a:path extrusionOk="0" h="5639133" w="3446920">
                <a:moveTo>
                  <a:pt x="0" y="0"/>
                </a:moveTo>
                <a:lnTo>
                  <a:pt x="3446920" y="0"/>
                </a:lnTo>
                <a:lnTo>
                  <a:pt x="3446920" y="5639134"/>
                </a:lnTo>
                <a:lnTo>
                  <a:pt x="0" y="5639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32"/>
          <p:cNvSpPr/>
          <p:nvPr/>
        </p:nvSpPr>
        <p:spPr>
          <a:xfrm rot="-298942">
            <a:off x="15958950" y="-3611730"/>
            <a:ext cx="4182402" cy="6842375"/>
          </a:xfrm>
          <a:custGeom>
            <a:rect b="b" l="l" r="r" t="t"/>
            <a:pathLst>
              <a:path extrusionOk="0" h="6842375" w="4182402">
                <a:moveTo>
                  <a:pt x="0" y="0"/>
                </a:moveTo>
                <a:lnTo>
                  <a:pt x="4182402" y="0"/>
                </a:lnTo>
                <a:lnTo>
                  <a:pt x="4182402" y="6842375"/>
                </a:lnTo>
                <a:lnTo>
                  <a:pt x="0" y="6842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32"/>
          <p:cNvSpPr txBox="1"/>
          <p:nvPr/>
        </p:nvSpPr>
        <p:spPr>
          <a:xfrm>
            <a:off x="4455735" y="1296928"/>
            <a:ext cx="10214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Social Tendencies and their correlations</a:t>
            </a:r>
            <a:endParaRPr sz="3699"/>
          </a:p>
        </p:txBody>
      </p:sp>
      <p:sp>
        <p:nvSpPr>
          <p:cNvPr id="312" name="Google Shape;312;p32"/>
          <p:cNvSpPr txBox="1"/>
          <p:nvPr/>
        </p:nvSpPr>
        <p:spPr>
          <a:xfrm>
            <a:off x="1836400" y="2374650"/>
            <a:ext cx="14864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>
                <a:solidFill>
                  <a:srgbClr val="F0F6FC"/>
                </a:solidFill>
                <a:latin typeface="Nunito"/>
                <a:ea typeface="Nunito"/>
                <a:cs typeface="Nunito"/>
                <a:sym typeface="Nunito"/>
              </a:rPr>
              <a:t>What impact do certain </a:t>
            </a:r>
            <a:r>
              <a:rPr b="1" lang="en-US" sz="2800">
                <a:solidFill>
                  <a:schemeClr val="dk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social tendencies</a:t>
            </a:r>
            <a:r>
              <a:rPr b="1" lang="en-US" sz="2800">
                <a:solidFill>
                  <a:srgbClr val="F0F6FC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800">
                <a:solidFill>
                  <a:srgbClr val="F0F6FC"/>
                </a:solidFill>
                <a:latin typeface="Nunito"/>
                <a:ea typeface="Nunito"/>
                <a:cs typeface="Nunito"/>
                <a:sym typeface="Nunito"/>
              </a:rPr>
              <a:t>have on the students’ likelihood to succeed? (e.g. Frequency of alcoholic consumption, social lives, extracurricular activities, romantic relationships, etc.)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32" title="brttrt FI char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150" y="4166225"/>
            <a:ext cx="8612476" cy="5281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2"/>
          <p:cNvSpPr txBox="1"/>
          <p:nvPr/>
        </p:nvSpPr>
        <p:spPr>
          <a:xfrm>
            <a:off x="3960650" y="6969425"/>
            <a:ext cx="1826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Mother’s Education Level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2983250" y="7072325"/>
            <a:ext cx="977400" cy="6000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1836400" y="7998150"/>
            <a:ext cx="1594500" cy="9774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3430900" y="8268300"/>
            <a:ext cx="25461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Tendencies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2" title="fixed violi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92628" y="3429003"/>
            <a:ext cx="8092125" cy="55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14031900" y="10852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Ethan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5" y="56397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50" y="701302"/>
            <a:ext cx="17295800" cy="94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/>
          <p:nvPr/>
        </p:nvSpPr>
        <p:spPr>
          <a:xfrm>
            <a:off x="9525" y="-2066500"/>
            <a:ext cx="3179784" cy="5018828"/>
          </a:xfrm>
          <a:custGeom>
            <a:rect b="b" l="l" r="r" t="t"/>
            <a:pathLst>
              <a:path extrusionOk="0" h="5639133" w="3446920">
                <a:moveTo>
                  <a:pt x="0" y="0"/>
                </a:moveTo>
                <a:lnTo>
                  <a:pt x="3446920" y="0"/>
                </a:lnTo>
                <a:lnTo>
                  <a:pt x="3446920" y="5639134"/>
                </a:lnTo>
                <a:lnTo>
                  <a:pt x="0" y="5639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33"/>
          <p:cNvSpPr/>
          <p:nvPr/>
        </p:nvSpPr>
        <p:spPr>
          <a:xfrm rot="-301539">
            <a:off x="15961048" y="-3613301"/>
            <a:ext cx="4177550" cy="6834438"/>
          </a:xfrm>
          <a:custGeom>
            <a:rect b="b" l="l" r="r" t="t"/>
            <a:pathLst>
              <a:path extrusionOk="0" h="6842375" w="4182402">
                <a:moveTo>
                  <a:pt x="0" y="0"/>
                </a:moveTo>
                <a:lnTo>
                  <a:pt x="4182402" y="0"/>
                </a:lnTo>
                <a:lnTo>
                  <a:pt x="4182402" y="6842375"/>
                </a:lnTo>
                <a:lnTo>
                  <a:pt x="0" y="6842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33"/>
          <p:cNvSpPr txBox="1"/>
          <p:nvPr/>
        </p:nvSpPr>
        <p:spPr>
          <a:xfrm>
            <a:off x="4455735" y="1296928"/>
            <a:ext cx="10214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99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Social Tendencies and their correlations</a:t>
            </a:r>
            <a:endParaRPr sz="3699"/>
          </a:p>
        </p:txBody>
      </p:sp>
      <p:pic>
        <p:nvPicPr>
          <p:cNvPr id="329" name="Google Shape;329;p33" title="HEA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7675" y="1896927"/>
            <a:ext cx="9952675" cy="75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/>
        </p:nvSpPr>
        <p:spPr>
          <a:xfrm>
            <a:off x="13940200" y="12198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Ethan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25" y="-1647277"/>
            <a:ext cx="18272952" cy="1321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0" y="747465"/>
            <a:ext cx="93726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4"/>
          <p:cNvSpPr/>
          <p:nvPr/>
        </p:nvSpPr>
        <p:spPr>
          <a:xfrm>
            <a:off x="977337" y="706452"/>
            <a:ext cx="2465966" cy="2479490"/>
          </a:xfrm>
          <a:custGeom>
            <a:rect b="b" l="l" r="r" t="t"/>
            <a:pathLst>
              <a:path extrusionOk="0" h="2479490" w="2465966">
                <a:moveTo>
                  <a:pt x="0" y="0"/>
                </a:moveTo>
                <a:lnTo>
                  <a:pt x="2465966" y="0"/>
                </a:lnTo>
                <a:lnTo>
                  <a:pt x="2465966" y="2479490"/>
                </a:lnTo>
                <a:lnTo>
                  <a:pt x="0" y="2479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34"/>
          <p:cNvSpPr txBox="1"/>
          <p:nvPr/>
        </p:nvSpPr>
        <p:spPr>
          <a:xfrm>
            <a:off x="5524797" y="2789755"/>
            <a:ext cx="7543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Health and Family</a:t>
            </a:r>
            <a:endParaRPr sz="1200"/>
          </a:p>
        </p:txBody>
      </p:sp>
      <p:sp>
        <p:nvSpPr>
          <p:cNvPr id="339" name="Google Shape;339;p34"/>
          <p:cNvSpPr/>
          <p:nvPr/>
        </p:nvSpPr>
        <p:spPr>
          <a:xfrm>
            <a:off x="-38100" y="7769044"/>
            <a:ext cx="3632638" cy="2556056"/>
          </a:xfrm>
          <a:custGeom>
            <a:rect b="b" l="l" r="r" t="t"/>
            <a:pathLst>
              <a:path extrusionOk="0" h="2556056" w="3632638">
                <a:moveTo>
                  <a:pt x="0" y="0"/>
                </a:moveTo>
                <a:lnTo>
                  <a:pt x="3632638" y="0"/>
                </a:lnTo>
                <a:lnTo>
                  <a:pt x="3632638" y="2556056"/>
                </a:lnTo>
                <a:lnTo>
                  <a:pt x="0" y="2556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40" name="Google Shape;34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978" y="1370625"/>
            <a:ext cx="4596949" cy="13487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4"/>
          <p:cNvSpPr txBox="1"/>
          <p:nvPr/>
        </p:nvSpPr>
        <p:spPr>
          <a:xfrm>
            <a:off x="14780875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Nathaniel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5" y="56397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00" y="570802"/>
            <a:ext cx="17295800" cy="94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/>
          <p:nvPr/>
        </p:nvSpPr>
        <p:spPr>
          <a:xfrm>
            <a:off x="2172928" y="5276171"/>
            <a:ext cx="5418404" cy="2472763"/>
          </a:xfrm>
          <a:custGeom>
            <a:rect b="b" l="l" r="r" t="t"/>
            <a:pathLst>
              <a:path extrusionOk="0" h="2472763" w="5418404">
                <a:moveTo>
                  <a:pt x="0" y="0"/>
                </a:moveTo>
                <a:lnTo>
                  <a:pt x="5418404" y="0"/>
                </a:lnTo>
                <a:lnTo>
                  <a:pt x="5418404" y="2472763"/>
                </a:lnTo>
                <a:lnTo>
                  <a:pt x="0" y="2472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35"/>
          <p:cNvSpPr/>
          <p:nvPr/>
        </p:nvSpPr>
        <p:spPr>
          <a:xfrm>
            <a:off x="6075972" y="6208556"/>
            <a:ext cx="1375660" cy="1207142"/>
          </a:xfrm>
          <a:custGeom>
            <a:rect b="b" l="l" r="r" t="t"/>
            <a:pathLst>
              <a:path extrusionOk="0" h="1207142" w="1375660">
                <a:moveTo>
                  <a:pt x="0" y="0"/>
                </a:moveTo>
                <a:lnTo>
                  <a:pt x="1375660" y="0"/>
                </a:lnTo>
                <a:lnTo>
                  <a:pt x="1375660" y="1207142"/>
                </a:lnTo>
                <a:lnTo>
                  <a:pt x="0" y="1207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35"/>
          <p:cNvSpPr txBox="1"/>
          <p:nvPr/>
        </p:nvSpPr>
        <p:spPr>
          <a:xfrm>
            <a:off x="1809955" y="2538095"/>
            <a:ext cx="6604500" cy="28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How does health impact a person's likelihood to succeed?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28004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999">
              <a:solidFill>
                <a:srgbClr val="F1E894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10039175" y="1433936"/>
            <a:ext cx="1987422" cy="171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978" u="none" cap="none" strike="noStrike">
                <a:solidFill>
                  <a:srgbClr val="7BCFFB"/>
                </a:solidFill>
                <a:latin typeface="Paytone One"/>
                <a:ea typeface="Paytone One"/>
                <a:cs typeface="Paytone One"/>
                <a:sym typeface="Paytone One"/>
              </a:rPr>
              <a:t>01</a:t>
            </a:r>
            <a:endParaRPr/>
          </a:p>
        </p:txBody>
      </p:sp>
      <p:sp>
        <p:nvSpPr>
          <p:cNvPr id="352" name="Google Shape;352;p35"/>
          <p:cNvSpPr txBox="1"/>
          <p:nvPr/>
        </p:nvSpPr>
        <p:spPr>
          <a:xfrm>
            <a:off x="10039175" y="3987970"/>
            <a:ext cx="1987422" cy="171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978" u="none" cap="none" strike="noStrike">
                <a:solidFill>
                  <a:srgbClr val="7BCFFB"/>
                </a:solidFill>
                <a:latin typeface="Paytone One"/>
                <a:ea typeface="Paytone One"/>
                <a:cs typeface="Paytone One"/>
                <a:sym typeface="Paytone One"/>
              </a:rPr>
              <a:t>02</a:t>
            </a:r>
            <a:endParaRPr/>
          </a:p>
        </p:txBody>
      </p:sp>
      <p:sp>
        <p:nvSpPr>
          <p:cNvPr id="353" name="Google Shape;353;p35"/>
          <p:cNvSpPr txBox="1"/>
          <p:nvPr/>
        </p:nvSpPr>
        <p:spPr>
          <a:xfrm>
            <a:off x="10039175" y="6546680"/>
            <a:ext cx="1987422" cy="171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978" u="none" cap="none" strike="noStrike">
                <a:solidFill>
                  <a:srgbClr val="7BCFFB"/>
                </a:solidFill>
                <a:latin typeface="Paytone One"/>
                <a:ea typeface="Paytone One"/>
                <a:cs typeface="Paytone One"/>
                <a:sym typeface="Paytone One"/>
              </a:rPr>
              <a:t>03</a:t>
            </a:r>
            <a:endParaRPr/>
          </a:p>
        </p:txBody>
      </p:sp>
      <p:sp>
        <p:nvSpPr>
          <p:cNvPr id="354" name="Google Shape;354;p35"/>
          <p:cNvSpPr txBox="1"/>
          <p:nvPr/>
        </p:nvSpPr>
        <p:spPr>
          <a:xfrm>
            <a:off x="12453716" y="1671553"/>
            <a:ext cx="458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5"/>
          <p:cNvSpPr txBox="1"/>
          <p:nvPr/>
        </p:nvSpPr>
        <p:spPr>
          <a:xfrm>
            <a:off x="12453716" y="4225586"/>
            <a:ext cx="458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 txBox="1"/>
          <p:nvPr/>
        </p:nvSpPr>
        <p:spPr>
          <a:xfrm>
            <a:off x="12453716" y="1671554"/>
            <a:ext cx="4584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>
                <a:solidFill>
                  <a:srgbClr val="F0F6FC"/>
                </a:solidFill>
                <a:latin typeface="Nunito"/>
                <a:ea typeface="Nunito"/>
                <a:cs typeface="Nunito"/>
                <a:sym typeface="Nunito"/>
              </a:rPr>
              <a:t>Does poor health often result in more absences and poorer grades? </a:t>
            </a:r>
            <a:endParaRPr/>
          </a:p>
        </p:txBody>
      </p:sp>
      <p:sp>
        <p:nvSpPr>
          <p:cNvPr id="357" name="Google Shape;357;p35"/>
          <p:cNvSpPr txBox="1"/>
          <p:nvPr/>
        </p:nvSpPr>
        <p:spPr>
          <a:xfrm>
            <a:off x="12453716" y="3884501"/>
            <a:ext cx="45840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>
                <a:solidFill>
                  <a:srgbClr val="F0F6FC"/>
                </a:solidFill>
                <a:latin typeface="Nunito"/>
                <a:ea typeface="Nunito"/>
                <a:cs typeface="Nunito"/>
                <a:sym typeface="Nunito"/>
              </a:rPr>
              <a:t>Is there a high incidence of absence and failure among students classified in poor health?</a:t>
            </a:r>
            <a:endParaRPr sz="2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12453725" y="6593050"/>
            <a:ext cx="4584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>
                <a:solidFill>
                  <a:srgbClr val="F0F6FC"/>
                </a:solidFill>
                <a:latin typeface="Nunito"/>
                <a:ea typeface="Nunito"/>
                <a:cs typeface="Nunito"/>
                <a:sym typeface="Nunito"/>
              </a:rPr>
              <a:t>Is there a correlation between health and quality of family relationships?</a:t>
            </a:r>
            <a:endParaRPr/>
          </a:p>
        </p:txBody>
      </p:sp>
      <p:sp>
        <p:nvSpPr>
          <p:cNvPr id="359" name="Google Shape;359;p35"/>
          <p:cNvSpPr txBox="1"/>
          <p:nvPr/>
        </p:nvSpPr>
        <p:spPr>
          <a:xfrm>
            <a:off x="14459875" y="9171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Nathaniel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5" y="56397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00" y="570802"/>
            <a:ext cx="17295800" cy="94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 rot="1174523">
            <a:off x="12484619" y="978914"/>
            <a:ext cx="6070009" cy="1313329"/>
          </a:xfrm>
          <a:custGeom>
            <a:rect b="b" l="l" r="r" t="t"/>
            <a:pathLst>
              <a:path extrusionOk="0" h="1313329" w="6070009">
                <a:moveTo>
                  <a:pt x="0" y="0"/>
                </a:moveTo>
                <a:lnTo>
                  <a:pt x="6070009" y="0"/>
                </a:lnTo>
                <a:lnTo>
                  <a:pt x="6070009" y="1313330"/>
                </a:lnTo>
                <a:lnTo>
                  <a:pt x="0" y="1313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36"/>
          <p:cNvSpPr txBox="1"/>
          <p:nvPr/>
        </p:nvSpPr>
        <p:spPr>
          <a:xfrm>
            <a:off x="9124950" y="3071815"/>
            <a:ext cx="8268000" cy="2628600"/>
          </a:xfrm>
          <a:prstGeom prst="rect">
            <a:avLst/>
          </a:prstGeom>
          <a:noFill/>
          <a:ln cap="flat" cmpd="sng" w="9525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F0F6FC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Health &amp; Success</a:t>
            </a:r>
            <a:endParaRPr sz="2300">
              <a:solidFill>
                <a:srgbClr val="F0F6FC"/>
              </a:solidFill>
              <a:highlight>
                <a:srgbClr val="44645A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0F6FC"/>
              </a:buClr>
              <a:buSzPts val="2100"/>
              <a:buChar char="●"/>
            </a:pPr>
            <a:r>
              <a:rPr lang="en-US" sz="2100">
                <a:solidFill>
                  <a:srgbClr val="F0F6FC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There is a weak negative correlation with grades (ρ = -0.081, p = 0.009), suggesting that poor health slightly lowers grades.</a:t>
            </a:r>
            <a:endParaRPr sz="2100">
              <a:solidFill>
                <a:srgbClr val="F0F6FC"/>
              </a:solidFill>
              <a:highlight>
                <a:srgbClr val="44645A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2100"/>
              <a:buChar char="●"/>
            </a:pPr>
            <a:r>
              <a:rPr lang="en-US" sz="2100">
                <a:solidFill>
                  <a:srgbClr val="F0F6FC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Conclusion: While health may have some impact, it is not the main predictor of succe</a:t>
            </a:r>
            <a:r>
              <a:rPr lang="en-US" sz="2100">
                <a:solidFill>
                  <a:schemeClr val="lt1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ss</a:t>
            </a:r>
            <a:r>
              <a:rPr lang="en-US" sz="2100">
                <a:solidFill>
                  <a:schemeClr val="dk1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.</a:t>
            </a:r>
            <a:endParaRPr sz="2100">
              <a:solidFill>
                <a:schemeClr val="dk1"/>
              </a:solidFill>
              <a:highlight>
                <a:srgbClr val="44645A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2"/>
              </a:solidFill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7839706" y="6940392"/>
            <a:ext cx="826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6" title="Violin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700" y="1979613"/>
            <a:ext cx="8096250" cy="60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/>
        </p:nvSpPr>
        <p:spPr>
          <a:xfrm>
            <a:off x="14612500" y="8566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Nathaniel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5" y="56397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00" y="570802"/>
            <a:ext cx="17295800" cy="94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/>
          <p:nvPr/>
        </p:nvSpPr>
        <p:spPr>
          <a:xfrm rot="1174028">
            <a:off x="12484750" y="978794"/>
            <a:ext cx="6071621" cy="1313678"/>
          </a:xfrm>
          <a:custGeom>
            <a:rect b="b" l="l" r="r" t="t"/>
            <a:pathLst>
              <a:path extrusionOk="0" h="1313329" w="6070009">
                <a:moveTo>
                  <a:pt x="0" y="0"/>
                </a:moveTo>
                <a:lnTo>
                  <a:pt x="6070009" y="0"/>
                </a:lnTo>
                <a:lnTo>
                  <a:pt x="6070009" y="1313330"/>
                </a:lnTo>
                <a:lnTo>
                  <a:pt x="0" y="1313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37"/>
          <p:cNvSpPr txBox="1"/>
          <p:nvPr/>
        </p:nvSpPr>
        <p:spPr>
          <a:xfrm>
            <a:off x="9124950" y="3071820"/>
            <a:ext cx="8268000" cy="29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84">
                <a:solidFill>
                  <a:schemeClr val="lt1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Health and Absences</a:t>
            </a:r>
            <a:endParaRPr b="1" sz="2484">
              <a:solidFill>
                <a:schemeClr val="lt1"/>
              </a:solidFill>
              <a:highlight>
                <a:srgbClr val="0C343D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84">
                <a:solidFill>
                  <a:schemeClr val="lt1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- No strong correlation </a:t>
            </a:r>
            <a:r>
              <a:rPr b="1" lang="en-US" sz="2484">
                <a:solidFill>
                  <a:schemeClr val="lt1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**(ρ = -0.034, p = 0.267)**</a:t>
            </a:r>
            <a:r>
              <a:rPr lang="en-US" sz="2484">
                <a:solidFill>
                  <a:schemeClr val="lt1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 → Poor health </a:t>
            </a:r>
            <a:r>
              <a:rPr b="1" lang="en-US" sz="2484">
                <a:solidFill>
                  <a:schemeClr val="lt1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**does not**</a:t>
            </a:r>
            <a:r>
              <a:rPr lang="en-US" sz="2484">
                <a:solidFill>
                  <a:schemeClr val="lt1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 increase absences.  </a:t>
            </a:r>
            <a:endParaRPr sz="2484">
              <a:solidFill>
                <a:schemeClr val="lt1"/>
              </a:solidFill>
              <a:highlight>
                <a:srgbClr val="0C343D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84">
                <a:solidFill>
                  <a:schemeClr val="lt1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b="1" lang="en-US" sz="2484">
                <a:solidFill>
                  <a:schemeClr val="lt1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**Conclusion:**</a:t>
            </a:r>
            <a:r>
              <a:rPr lang="en-US" sz="2484">
                <a:solidFill>
                  <a:schemeClr val="lt1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 Health </a:t>
            </a:r>
            <a:r>
              <a:rPr b="1" lang="en-US" sz="2484">
                <a:solidFill>
                  <a:schemeClr val="lt1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**affects grades more than attendance**</a:t>
            </a:r>
            <a:r>
              <a:rPr lang="en-US" sz="2484">
                <a:solidFill>
                  <a:schemeClr val="lt1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en-US" sz="1650">
                <a:solidFill>
                  <a:srgbClr val="D4D4D4"/>
                </a:solidFill>
                <a:highlight>
                  <a:srgbClr val="0C343D"/>
                </a:highlight>
                <a:latin typeface="Nunito"/>
                <a:ea typeface="Nunito"/>
                <a:cs typeface="Nunito"/>
                <a:sym typeface="Nunito"/>
              </a:rPr>
              <a:t>  </a:t>
            </a:r>
            <a:endParaRPr sz="1650">
              <a:solidFill>
                <a:schemeClr val="lt1"/>
              </a:solidFill>
              <a:highlight>
                <a:srgbClr val="0C343D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EFEFEF"/>
              </a:solidFill>
              <a:highlight>
                <a:srgbClr val="44645A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7839706" y="6940392"/>
            <a:ext cx="826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37" title="Absences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8700" y="1979613"/>
            <a:ext cx="8096250" cy="60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 txBox="1"/>
          <p:nvPr/>
        </p:nvSpPr>
        <p:spPr>
          <a:xfrm>
            <a:off x="13988150" y="4582875"/>
            <a:ext cx="431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14644400" y="10394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Nathaniel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5" y="157997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00" y="570802"/>
            <a:ext cx="17295800" cy="945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 title="Regress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150" y="2463286"/>
            <a:ext cx="8086200" cy="550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/>
          <p:nvPr/>
        </p:nvSpPr>
        <p:spPr>
          <a:xfrm>
            <a:off x="-1663700" y="6419468"/>
            <a:ext cx="1470286" cy="3221742"/>
          </a:xfrm>
          <a:custGeom>
            <a:rect b="b" l="l" r="r" t="t"/>
            <a:pathLst>
              <a:path extrusionOk="0" h="3221742" w="1470286">
                <a:moveTo>
                  <a:pt x="0" y="0"/>
                </a:moveTo>
                <a:lnTo>
                  <a:pt x="1470286" y="0"/>
                </a:lnTo>
                <a:lnTo>
                  <a:pt x="1470286" y="3221742"/>
                </a:lnTo>
                <a:lnTo>
                  <a:pt x="0" y="3221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38"/>
          <p:cNvSpPr/>
          <p:nvPr/>
        </p:nvSpPr>
        <p:spPr>
          <a:xfrm rot="1174028">
            <a:off x="12484750" y="978794"/>
            <a:ext cx="6071621" cy="1313678"/>
          </a:xfrm>
          <a:custGeom>
            <a:rect b="b" l="l" r="r" t="t"/>
            <a:pathLst>
              <a:path extrusionOk="0" h="1313329" w="6070009">
                <a:moveTo>
                  <a:pt x="0" y="0"/>
                </a:moveTo>
                <a:lnTo>
                  <a:pt x="6070009" y="0"/>
                </a:lnTo>
                <a:lnTo>
                  <a:pt x="6070009" y="1313330"/>
                </a:lnTo>
                <a:lnTo>
                  <a:pt x="0" y="1313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38"/>
          <p:cNvSpPr txBox="1"/>
          <p:nvPr/>
        </p:nvSpPr>
        <p:spPr>
          <a:xfrm>
            <a:off x="9312906" y="3215708"/>
            <a:ext cx="8268000" cy="4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50">
                <a:solidFill>
                  <a:schemeClr val="lt1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Health &amp; Family Relationships  </a:t>
            </a:r>
            <a:endParaRPr b="1" sz="2350">
              <a:solidFill>
                <a:schemeClr val="lt1"/>
              </a:solidFill>
              <a:highlight>
                <a:srgbClr val="44645A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50">
                <a:solidFill>
                  <a:schemeClr val="lt1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- Weak positive correlation between health and quality of family relationships.  </a:t>
            </a:r>
            <a:r>
              <a:rPr b="1" lang="en-US" sz="2350">
                <a:solidFill>
                  <a:schemeClr val="lt1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**(ρ = 0.090, p = 0.0037)**</a:t>
            </a:r>
            <a:r>
              <a:rPr lang="en-US" sz="2350">
                <a:solidFill>
                  <a:schemeClr val="lt1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 → Healthier students report better family relationships.  </a:t>
            </a:r>
            <a:endParaRPr sz="2350">
              <a:solidFill>
                <a:schemeClr val="lt1"/>
              </a:solidFill>
              <a:highlight>
                <a:srgbClr val="44645A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50">
                <a:solidFill>
                  <a:schemeClr val="lt1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b="1" lang="en-US" sz="2350">
                <a:solidFill>
                  <a:schemeClr val="lt1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Conclusion:</a:t>
            </a:r>
            <a:r>
              <a:rPr lang="en-US" sz="2350">
                <a:solidFill>
                  <a:schemeClr val="lt1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 Family support may contribute to both </a:t>
            </a:r>
            <a:r>
              <a:rPr b="1" lang="en-US" sz="2350">
                <a:solidFill>
                  <a:schemeClr val="lt1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better health and academic success</a:t>
            </a:r>
            <a:r>
              <a:rPr lang="en-US" sz="2350">
                <a:solidFill>
                  <a:schemeClr val="lt1"/>
                </a:solidFill>
                <a:highlight>
                  <a:srgbClr val="44645A"/>
                </a:highlight>
                <a:latin typeface="Nunito"/>
                <a:ea typeface="Nunito"/>
                <a:cs typeface="Nunito"/>
                <a:sym typeface="Nunito"/>
              </a:rPr>
              <a:t>.  </a:t>
            </a:r>
            <a:endParaRPr sz="2350">
              <a:solidFill>
                <a:schemeClr val="lt1"/>
              </a:solidFill>
              <a:highlight>
                <a:srgbClr val="44645A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50">
              <a:solidFill>
                <a:schemeClr val="lt1"/>
              </a:solidFill>
              <a:highlight>
                <a:srgbClr val="1E1E1E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99">
              <a:solidFill>
                <a:srgbClr val="F1E894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7839706" y="6940392"/>
            <a:ext cx="826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14580900" y="9477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Nathaniel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55" y="-96003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0" y="418402"/>
            <a:ext cx="17295800" cy="94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/>
          <p:nvPr/>
        </p:nvSpPr>
        <p:spPr>
          <a:xfrm>
            <a:off x="13894375" y="750923"/>
            <a:ext cx="2767078" cy="3099578"/>
          </a:xfrm>
          <a:custGeom>
            <a:rect b="b" l="l" r="r" t="t"/>
            <a:pathLst>
              <a:path extrusionOk="0" h="3099578" w="2767078">
                <a:moveTo>
                  <a:pt x="0" y="0"/>
                </a:moveTo>
                <a:lnTo>
                  <a:pt x="2767079" y="0"/>
                </a:lnTo>
                <a:lnTo>
                  <a:pt x="2767079" y="3099579"/>
                </a:lnTo>
                <a:lnTo>
                  <a:pt x="0" y="3099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39"/>
          <p:cNvSpPr/>
          <p:nvPr/>
        </p:nvSpPr>
        <p:spPr>
          <a:xfrm flipH="1">
            <a:off x="7030" y="1469253"/>
            <a:ext cx="3605849" cy="1894710"/>
          </a:xfrm>
          <a:custGeom>
            <a:rect b="b" l="l" r="r" t="t"/>
            <a:pathLst>
              <a:path extrusionOk="0" h="1894710" w="3605849">
                <a:moveTo>
                  <a:pt x="3605849" y="0"/>
                </a:moveTo>
                <a:lnTo>
                  <a:pt x="0" y="0"/>
                </a:lnTo>
                <a:lnTo>
                  <a:pt x="0" y="1894709"/>
                </a:lnTo>
                <a:lnTo>
                  <a:pt x="3605849" y="1894709"/>
                </a:lnTo>
                <a:lnTo>
                  <a:pt x="3605849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39"/>
          <p:cNvSpPr txBox="1"/>
          <p:nvPr/>
        </p:nvSpPr>
        <p:spPr>
          <a:xfrm>
            <a:off x="4777295" y="1534440"/>
            <a:ext cx="8733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999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Implications</a:t>
            </a:r>
            <a:endParaRPr/>
          </a:p>
        </p:txBody>
      </p:sp>
      <p:sp>
        <p:nvSpPr>
          <p:cNvPr id="404" name="Google Shape;404;p39"/>
          <p:cNvSpPr txBox="1"/>
          <p:nvPr/>
        </p:nvSpPr>
        <p:spPr>
          <a:xfrm>
            <a:off x="1604400" y="3850500"/>
            <a:ext cx="150570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If schools want to identify at risk students, they should be looking at:</a:t>
            </a:r>
            <a:endParaRPr sz="4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533400" lvl="1" marL="9144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Char char="✓"/>
            </a:pPr>
            <a:r>
              <a:rPr lang="en-US" sz="4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grades: sudden drops, failures</a:t>
            </a:r>
            <a:endParaRPr sz="4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533400" lvl="1" marL="9144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Char char="✓"/>
            </a:pPr>
            <a:r>
              <a:rPr lang="en-US" sz="4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attendance: absence, engagement</a:t>
            </a:r>
            <a:endParaRPr sz="4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533400" lvl="1" marL="914400" rtl="0" algn="l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800"/>
              <a:buFont typeface="Nunito"/>
              <a:buChar char="✓"/>
            </a:pPr>
            <a:r>
              <a:rPr lang="en-US" sz="4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mother’s education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14404125" y="7509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Nathaniel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55" y="-96003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50" y="418402"/>
            <a:ext cx="17295800" cy="94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0"/>
          <p:cNvSpPr/>
          <p:nvPr/>
        </p:nvSpPr>
        <p:spPr>
          <a:xfrm>
            <a:off x="13894375" y="750923"/>
            <a:ext cx="2767078" cy="3099578"/>
          </a:xfrm>
          <a:custGeom>
            <a:rect b="b" l="l" r="r" t="t"/>
            <a:pathLst>
              <a:path extrusionOk="0" h="3099578" w="2767078">
                <a:moveTo>
                  <a:pt x="0" y="0"/>
                </a:moveTo>
                <a:lnTo>
                  <a:pt x="2767079" y="0"/>
                </a:lnTo>
                <a:lnTo>
                  <a:pt x="2767079" y="3099579"/>
                </a:lnTo>
                <a:lnTo>
                  <a:pt x="0" y="3099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3" name="Google Shape;413;p40"/>
          <p:cNvSpPr/>
          <p:nvPr/>
        </p:nvSpPr>
        <p:spPr>
          <a:xfrm flipH="1">
            <a:off x="7030" y="1469253"/>
            <a:ext cx="3605849" cy="1894710"/>
          </a:xfrm>
          <a:custGeom>
            <a:rect b="b" l="l" r="r" t="t"/>
            <a:pathLst>
              <a:path extrusionOk="0" h="1894710" w="3605849">
                <a:moveTo>
                  <a:pt x="3605849" y="0"/>
                </a:moveTo>
                <a:lnTo>
                  <a:pt x="0" y="0"/>
                </a:lnTo>
                <a:lnTo>
                  <a:pt x="0" y="1894709"/>
                </a:lnTo>
                <a:lnTo>
                  <a:pt x="3605849" y="1894709"/>
                </a:lnTo>
                <a:lnTo>
                  <a:pt x="3605849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4" name="Google Shape;414;p40"/>
          <p:cNvSpPr txBox="1"/>
          <p:nvPr/>
        </p:nvSpPr>
        <p:spPr>
          <a:xfrm>
            <a:off x="3699050" y="1534450"/>
            <a:ext cx="10121700" cy="22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999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Summary &amp; Conclusions</a:t>
            </a:r>
            <a:endParaRPr/>
          </a:p>
        </p:txBody>
      </p:sp>
      <p:sp>
        <p:nvSpPr>
          <p:cNvPr id="415" name="Google Shape;415;p40"/>
          <p:cNvSpPr txBox="1"/>
          <p:nvPr/>
        </p:nvSpPr>
        <p:spPr>
          <a:xfrm>
            <a:off x="1604400" y="4421750"/>
            <a:ext cx="132867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Char char="★"/>
            </a:pPr>
            <a:r>
              <a:rPr lang="en-US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Successfully </a:t>
            </a:r>
            <a:r>
              <a:rPr lang="en-US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optimized our baseline model</a:t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Char char="★"/>
            </a:pPr>
            <a:r>
              <a:rPr lang="en-US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 Decision Tree Model was most accurate</a:t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1" marL="9144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Char char="○"/>
            </a:pPr>
            <a:r>
              <a:rPr lang="en-US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Less linear relationships</a:t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1" marL="9144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Nunito"/>
              <a:buChar char="○"/>
            </a:pPr>
            <a:r>
              <a:rPr lang="en-US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Some features heavily skewed the chances of a student being at risk</a:t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3000"/>
              <a:buFont typeface="Nunito"/>
              <a:buChar char="★"/>
            </a:pPr>
            <a:r>
              <a:rPr lang="en-US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We realized that we could have made a features prediction earlier on to ensure we were analyzing the most impactful features</a:t>
            </a:r>
            <a:endParaRPr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14404125" y="7509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Nathaniel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5" y="56397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75" y="609315"/>
            <a:ext cx="17295831" cy="945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038" y="4020700"/>
            <a:ext cx="2903825" cy="82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1"/>
          <p:cNvSpPr/>
          <p:nvPr/>
        </p:nvSpPr>
        <p:spPr>
          <a:xfrm>
            <a:off x="4414249" y="6817121"/>
            <a:ext cx="4127811" cy="4882357"/>
          </a:xfrm>
          <a:custGeom>
            <a:rect b="b" l="l" r="r" t="t"/>
            <a:pathLst>
              <a:path extrusionOk="0" h="4882357" w="4127811">
                <a:moveTo>
                  <a:pt x="0" y="0"/>
                </a:moveTo>
                <a:lnTo>
                  <a:pt x="4127811" y="0"/>
                </a:lnTo>
                <a:lnTo>
                  <a:pt x="4127811" y="4882358"/>
                </a:lnTo>
                <a:lnTo>
                  <a:pt x="0" y="4882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41"/>
          <p:cNvSpPr/>
          <p:nvPr/>
        </p:nvSpPr>
        <p:spPr>
          <a:xfrm>
            <a:off x="2908070" y="1799808"/>
            <a:ext cx="952387" cy="1203649"/>
          </a:xfrm>
          <a:custGeom>
            <a:rect b="b" l="l" r="r" t="t"/>
            <a:pathLst>
              <a:path extrusionOk="0" h="1203649" w="952387">
                <a:moveTo>
                  <a:pt x="0" y="0"/>
                </a:moveTo>
                <a:lnTo>
                  <a:pt x="952387" y="0"/>
                </a:lnTo>
                <a:lnTo>
                  <a:pt x="952387" y="1203649"/>
                </a:lnTo>
                <a:lnTo>
                  <a:pt x="0" y="1203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41"/>
          <p:cNvSpPr/>
          <p:nvPr/>
        </p:nvSpPr>
        <p:spPr>
          <a:xfrm>
            <a:off x="13424281" y="2032915"/>
            <a:ext cx="2178508" cy="1154609"/>
          </a:xfrm>
          <a:custGeom>
            <a:rect b="b" l="l" r="r" t="t"/>
            <a:pathLst>
              <a:path extrusionOk="0" h="1154609" w="2178508">
                <a:moveTo>
                  <a:pt x="0" y="0"/>
                </a:moveTo>
                <a:lnTo>
                  <a:pt x="2178508" y="0"/>
                </a:lnTo>
                <a:lnTo>
                  <a:pt x="2178508" y="1154610"/>
                </a:lnTo>
                <a:lnTo>
                  <a:pt x="0" y="1154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41"/>
          <p:cNvSpPr txBox="1"/>
          <p:nvPr/>
        </p:nvSpPr>
        <p:spPr>
          <a:xfrm>
            <a:off x="5849146" y="2593737"/>
            <a:ext cx="6589800" cy="3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322" u="none" cap="none" strike="noStrike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Thank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322" u="none" cap="none" strike="noStrike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you!</a:t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90904" y="3747400"/>
            <a:ext cx="501414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3325" y="4362090"/>
            <a:ext cx="6421351" cy="2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0123" y="6423682"/>
            <a:ext cx="5007754" cy="2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55" y="-96003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66" y="423750"/>
            <a:ext cx="17276170" cy="943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-1619361" y="1427504"/>
            <a:ext cx="218190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85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Key Questions: Potential Risk Factors</a:t>
            </a:r>
            <a:endParaRPr sz="1000"/>
          </a:p>
        </p:txBody>
      </p:sp>
      <p:sp>
        <p:nvSpPr>
          <p:cNvPr id="110" name="Google Shape;110;p15"/>
          <p:cNvSpPr txBox="1"/>
          <p:nvPr/>
        </p:nvSpPr>
        <p:spPr>
          <a:xfrm>
            <a:off x="1089825" y="2831300"/>
            <a:ext cx="15656400" cy="3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Nunito"/>
              <a:buChar char="●"/>
            </a:pPr>
            <a:r>
              <a:rPr b="1" lang="en-US" sz="4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extra educational support</a:t>
            </a:r>
            <a:endParaRPr b="1" sz="4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514350" lvl="0" marL="9144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Nunito"/>
              <a:buChar char="●"/>
            </a:pPr>
            <a:r>
              <a:rPr b="1" lang="en-US" sz="4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parent education level</a:t>
            </a:r>
            <a:endParaRPr b="1" sz="4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514350" lvl="0" marL="9144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Nunito"/>
              <a:buChar char="●"/>
            </a:pPr>
            <a:r>
              <a:rPr b="1" lang="en-US" sz="4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health</a:t>
            </a:r>
            <a:endParaRPr b="1" sz="4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514350" lvl="0" marL="9144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4500"/>
              <a:buFont typeface="Nunito"/>
              <a:buChar char="●"/>
            </a:pPr>
            <a:r>
              <a:rPr b="1" lang="en-US" sz="4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social tendencies </a:t>
            </a:r>
            <a:endParaRPr b="1" sz="4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3210950" y="956925"/>
            <a:ext cx="4067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Ethan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45" y="56397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75" y="609315"/>
            <a:ext cx="17295831" cy="945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625" y="4990850"/>
            <a:ext cx="16795761" cy="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-918464" y="5851618"/>
            <a:ext cx="2829122" cy="3939284"/>
          </a:xfrm>
          <a:custGeom>
            <a:rect b="b" l="l" r="r" t="t"/>
            <a:pathLst>
              <a:path extrusionOk="0" h="3939284" w="2829122">
                <a:moveTo>
                  <a:pt x="0" y="0"/>
                </a:moveTo>
                <a:lnTo>
                  <a:pt x="2829123" y="0"/>
                </a:lnTo>
                <a:lnTo>
                  <a:pt x="2829123" y="3939284"/>
                </a:lnTo>
                <a:lnTo>
                  <a:pt x="0" y="3939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0" name="Google Shape;120;p16"/>
          <p:cNvGrpSpPr/>
          <p:nvPr/>
        </p:nvGrpSpPr>
        <p:grpSpPr>
          <a:xfrm>
            <a:off x="8972658" y="4871488"/>
            <a:ext cx="342676" cy="342676"/>
            <a:chOff x="0" y="0"/>
            <a:chExt cx="812800" cy="812800"/>
          </a:xfrm>
        </p:grpSpPr>
        <p:sp>
          <p:nvSpPr>
            <p:cNvPr id="121" name="Google Shape;121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9DB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3507237" y="4871488"/>
            <a:ext cx="342676" cy="342676"/>
            <a:chOff x="0" y="0"/>
            <a:chExt cx="812800" cy="812800"/>
          </a:xfrm>
        </p:grpSpPr>
        <p:sp>
          <p:nvSpPr>
            <p:cNvPr id="124" name="Google Shape;124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9DB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6"/>
          <p:cNvGrpSpPr/>
          <p:nvPr/>
        </p:nvGrpSpPr>
        <p:grpSpPr>
          <a:xfrm>
            <a:off x="14438079" y="4871488"/>
            <a:ext cx="342676" cy="342676"/>
            <a:chOff x="0" y="0"/>
            <a:chExt cx="812800" cy="812800"/>
          </a:xfrm>
        </p:grpSpPr>
        <p:sp>
          <p:nvSpPr>
            <p:cNvPr id="127" name="Google Shape;127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9DB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6"/>
          <p:cNvSpPr/>
          <p:nvPr/>
        </p:nvSpPr>
        <p:spPr>
          <a:xfrm>
            <a:off x="10968228" y="7326153"/>
            <a:ext cx="1855644" cy="1259518"/>
          </a:xfrm>
          <a:custGeom>
            <a:rect b="b" l="l" r="r" t="t"/>
            <a:pathLst>
              <a:path extrusionOk="0" h="1259518" w="1855644">
                <a:moveTo>
                  <a:pt x="0" y="0"/>
                </a:moveTo>
                <a:lnTo>
                  <a:pt x="1855643" y="0"/>
                </a:lnTo>
                <a:lnTo>
                  <a:pt x="1855643" y="1259518"/>
                </a:lnTo>
                <a:lnTo>
                  <a:pt x="0" y="1259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6"/>
          <p:cNvSpPr txBox="1"/>
          <p:nvPr/>
        </p:nvSpPr>
        <p:spPr>
          <a:xfrm>
            <a:off x="4593116" y="1090559"/>
            <a:ext cx="910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1E894"/>
                </a:solidFill>
                <a:latin typeface="Paytone One"/>
                <a:ea typeface="Paytone One"/>
                <a:cs typeface="Paytone One"/>
                <a:sym typeface="Paytone One"/>
              </a:rPr>
              <a:t>Methodology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1857150" y="5442800"/>
            <a:ext cx="3671700" cy="3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unito"/>
              <a:buChar char="-"/>
            </a:pPr>
            <a:r>
              <a:rPr lang="en-US" sz="2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-US" sz="2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leaned two CSVs (math class data, Portuguese class data)</a:t>
            </a:r>
            <a:endParaRPr sz="2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00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700"/>
              <a:buFont typeface="Nunito"/>
              <a:buChar char="-"/>
            </a:pPr>
            <a:r>
              <a:rPr lang="en-US" sz="2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SQLite database creation</a:t>
            </a:r>
            <a:endParaRPr sz="2700">
              <a:solidFill>
                <a:srgbClr val="7BCFFB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7910356" y="3580876"/>
            <a:ext cx="2720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7BCFFB"/>
                </a:solidFill>
                <a:latin typeface="Nunito"/>
                <a:ea typeface="Nunito"/>
                <a:cs typeface="Nunito"/>
                <a:sym typeface="Nunito"/>
              </a:rPr>
              <a:t>Data Model Optimization</a:t>
            </a:r>
            <a:endParaRPr sz="6999">
              <a:solidFill>
                <a:srgbClr val="7BCFFB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3249278" y="3553276"/>
            <a:ext cx="27204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7BCFFB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Prediction &amp; Visualization</a:t>
            </a:r>
            <a:endParaRPr sz="6999">
              <a:solidFill>
                <a:srgbClr val="7BCFFB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2065325" y="3580875"/>
            <a:ext cx="32265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000">
                <a:solidFill>
                  <a:srgbClr val="7BCFFB"/>
                </a:solidFill>
                <a:latin typeface="Nunito"/>
                <a:ea typeface="Nunito"/>
                <a:cs typeface="Nunito"/>
                <a:sym typeface="Nunito"/>
              </a:rPr>
              <a:t>Data Model Implementation</a:t>
            </a:r>
            <a:endParaRPr>
              <a:solidFill>
                <a:srgbClr val="7BCFFB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6322900" y="5442800"/>
            <a:ext cx="6171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2015975" y="5435000"/>
            <a:ext cx="5187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6930284" y="5597550"/>
            <a:ext cx="4427400" cy="3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unito"/>
              <a:buChar char="-"/>
            </a:pPr>
            <a:r>
              <a:rPr lang="en-US" sz="2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feature engineering</a:t>
            </a:r>
            <a:endParaRPr sz="2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0050" lvl="0" marL="457200" marR="0" rtl="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unito"/>
              <a:buChar char="-"/>
            </a:pPr>
            <a:r>
              <a:rPr lang="en-US" sz="2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multilabel classification</a:t>
            </a:r>
            <a:endParaRPr sz="2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0050" lvl="0" marL="457200" marR="0" rtl="0" algn="ctr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unito"/>
              <a:buChar char="-"/>
            </a:pPr>
            <a:r>
              <a:rPr lang="en-US" sz="2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modifying target</a:t>
            </a:r>
            <a:endParaRPr sz="2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00050" lvl="0" marL="457200" marR="0" rtl="0" algn="ctr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700"/>
              <a:buFont typeface="Nunito"/>
              <a:buChar char="-"/>
            </a:pPr>
            <a:r>
              <a:rPr lang="en-US" sz="2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experimenting with model type</a:t>
            </a:r>
            <a:endParaRPr sz="2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6050" y="1558075"/>
            <a:ext cx="1595950" cy="9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305675" y="7377517"/>
            <a:ext cx="4427500" cy="231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/>
        </p:nvSpPr>
        <p:spPr>
          <a:xfrm>
            <a:off x="13210950" y="956925"/>
            <a:ext cx="4067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Ethan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25" y="-1647277"/>
            <a:ext cx="18272952" cy="1321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0" y="747465"/>
            <a:ext cx="93726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/>
          <p:nvPr/>
        </p:nvSpPr>
        <p:spPr>
          <a:xfrm>
            <a:off x="-498385" y="5692025"/>
            <a:ext cx="3731375" cy="5143500"/>
          </a:xfrm>
          <a:custGeom>
            <a:rect b="b" l="l" r="r" t="t"/>
            <a:pathLst>
              <a:path extrusionOk="0" h="5143500" w="3731375">
                <a:moveTo>
                  <a:pt x="0" y="0"/>
                </a:moveTo>
                <a:lnTo>
                  <a:pt x="3731375" y="0"/>
                </a:lnTo>
                <a:lnTo>
                  <a:pt x="37313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17"/>
          <p:cNvSpPr/>
          <p:nvPr/>
        </p:nvSpPr>
        <p:spPr>
          <a:xfrm>
            <a:off x="-1593165" y="1028700"/>
            <a:ext cx="5243730" cy="3498998"/>
          </a:xfrm>
          <a:custGeom>
            <a:rect b="b" l="l" r="r" t="t"/>
            <a:pathLst>
              <a:path extrusionOk="0" h="3498998" w="5243730">
                <a:moveTo>
                  <a:pt x="0" y="0"/>
                </a:moveTo>
                <a:lnTo>
                  <a:pt x="5243730" y="0"/>
                </a:lnTo>
                <a:lnTo>
                  <a:pt x="5243730" y="3498998"/>
                </a:lnTo>
                <a:lnTo>
                  <a:pt x="0" y="349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17"/>
          <p:cNvSpPr txBox="1"/>
          <p:nvPr/>
        </p:nvSpPr>
        <p:spPr>
          <a:xfrm>
            <a:off x="5711250" y="2970294"/>
            <a:ext cx="68655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Data Model Implementation</a:t>
            </a:r>
            <a:endParaRPr sz="100"/>
          </a:p>
        </p:txBody>
      </p:sp>
      <p:pic>
        <p:nvPicPr>
          <p:cNvPr id="150" name="Google Shape;15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2588" y="2039675"/>
            <a:ext cx="5419851" cy="121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55" y="-96003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0" y="418402"/>
            <a:ext cx="17295800" cy="94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type="title"/>
          </p:nvPr>
        </p:nvSpPr>
        <p:spPr>
          <a:xfrm>
            <a:off x="4901425" y="108268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Implementation Process</a:t>
            </a:r>
            <a:endParaRPr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2552700" y="2315000"/>
            <a:ext cx="13686000" cy="670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0850" lvl="0" marL="4572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•"/>
            </a:pPr>
            <a:r>
              <a:rPr b="1"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Minimal cleaning</a:t>
            </a:r>
            <a:endParaRPr b="1"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•"/>
            </a:pPr>
            <a:r>
              <a:rPr b="1"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Feature Engineering</a:t>
            </a:r>
            <a:endParaRPr b="1" sz="3500">
              <a:solidFill>
                <a:srgbClr val="F0F6FC"/>
              </a:solidFill>
              <a:highlight>
                <a:srgbClr val="0D1117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Attendance Engagement (Balances absences with grades)</a:t>
            </a:r>
            <a:endParaRPr sz="3500">
              <a:solidFill>
                <a:srgbClr val="F0F6FC"/>
              </a:solidFill>
              <a:highlight>
                <a:srgbClr val="0D1117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Sudden Grade Drop (from G1 to G2)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Low Engagement Flag (Flags students whose engagements levels are in the highest quartile)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•"/>
            </a:pPr>
            <a:r>
              <a:rPr b="1"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 Types</a:t>
            </a:r>
            <a:endParaRPr b="1"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Logistic Regression - Baseline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Char char="–"/>
            </a:pPr>
            <a:r>
              <a:rPr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Decision Tree - Baseline</a:t>
            </a:r>
            <a:endParaRPr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0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3500"/>
              <a:buFont typeface="Nunito"/>
              <a:buChar char="•"/>
            </a:pPr>
            <a:r>
              <a:rPr b="1" lang="en-US" sz="3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Predictions</a:t>
            </a:r>
            <a:endParaRPr b="1" sz="3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14249525" y="9789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Ethan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55" y="-96003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0" y="418402"/>
            <a:ext cx="17295800" cy="945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 title="top10_featur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065" y="1109253"/>
            <a:ext cx="15776576" cy="74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C8D4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55" y="-96003"/>
            <a:ext cx="18288000" cy="1324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0" y="418402"/>
            <a:ext cx="17295800" cy="945019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>
            <p:ph type="title"/>
          </p:nvPr>
        </p:nvSpPr>
        <p:spPr>
          <a:xfrm>
            <a:off x="4901425" y="108268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Report for Baseline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3938000" y="3060875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0" title="Screenshot 2025-03-18 at 8.13.16 PM.png"/>
          <p:cNvPicPr preferRelativeResize="0"/>
          <p:nvPr/>
        </p:nvPicPr>
        <p:blipFill rotWithShape="1">
          <a:blip r:embed="rId5">
            <a:alphaModFix/>
          </a:blip>
          <a:srcRect b="43738" l="0" r="0" t="0"/>
          <a:stretch/>
        </p:blipFill>
        <p:spPr>
          <a:xfrm>
            <a:off x="1140726" y="3060875"/>
            <a:ext cx="7718149" cy="45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 title="Screenshot 2025-03-18 at 8.12.57 PM.png"/>
          <p:cNvPicPr preferRelativeResize="0"/>
          <p:nvPr/>
        </p:nvPicPr>
        <p:blipFill rotWithShape="1">
          <a:blip r:embed="rId6">
            <a:alphaModFix/>
          </a:blip>
          <a:srcRect b="43817" l="0" r="0" t="0"/>
          <a:stretch/>
        </p:blipFill>
        <p:spPr>
          <a:xfrm>
            <a:off x="9282725" y="3064076"/>
            <a:ext cx="7718150" cy="45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/>
        </p:nvSpPr>
        <p:spPr>
          <a:xfrm>
            <a:off x="14358275" y="9479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Ethan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25" y="-1647277"/>
            <a:ext cx="18272952" cy="1321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00" y="747465"/>
            <a:ext cx="93726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-498385" y="5692025"/>
            <a:ext cx="3731375" cy="5143500"/>
          </a:xfrm>
          <a:custGeom>
            <a:rect b="b" l="l" r="r" t="t"/>
            <a:pathLst>
              <a:path extrusionOk="0" h="5143500" w="3731375">
                <a:moveTo>
                  <a:pt x="0" y="0"/>
                </a:moveTo>
                <a:lnTo>
                  <a:pt x="3731375" y="0"/>
                </a:lnTo>
                <a:lnTo>
                  <a:pt x="37313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21"/>
          <p:cNvSpPr/>
          <p:nvPr/>
        </p:nvSpPr>
        <p:spPr>
          <a:xfrm>
            <a:off x="-1593165" y="1028700"/>
            <a:ext cx="5243730" cy="3498998"/>
          </a:xfrm>
          <a:custGeom>
            <a:rect b="b" l="l" r="r" t="t"/>
            <a:pathLst>
              <a:path extrusionOk="0" h="3498998" w="5243730">
                <a:moveTo>
                  <a:pt x="0" y="0"/>
                </a:moveTo>
                <a:lnTo>
                  <a:pt x="5243730" y="0"/>
                </a:lnTo>
                <a:lnTo>
                  <a:pt x="5243730" y="3498998"/>
                </a:lnTo>
                <a:lnTo>
                  <a:pt x="0" y="3498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21"/>
          <p:cNvSpPr txBox="1"/>
          <p:nvPr/>
        </p:nvSpPr>
        <p:spPr>
          <a:xfrm>
            <a:off x="5711246" y="3116505"/>
            <a:ext cx="68655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Data Model Optimization</a:t>
            </a:r>
            <a:endParaRPr sz="100"/>
          </a:p>
        </p:txBody>
      </p:sp>
      <p:sp>
        <p:nvSpPr>
          <p:cNvPr id="187" name="Google Shape;187;p21"/>
          <p:cNvSpPr/>
          <p:nvPr/>
        </p:nvSpPr>
        <p:spPr>
          <a:xfrm flipH="1">
            <a:off x="13156884" y="4345900"/>
            <a:ext cx="4732491" cy="7523591"/>
          </a:xfrm>
          <a:custGeom>
            <a:rect b="b" l="l" r="r" t="t"/>
            <a:pathLst>
              <a:path extrusionOk="0" h="1862275" w="917594">
                <a:moveTo>
                  <a:pt x="917594" y="0"/>
                </a:moveTo>
                <a:lnTo>
                  <a:pt x="0" y="0"/>
                </a:lnTo>
                <a:lnTo>
                  <a:pt x="0" y="1862275"/>
                </a:lnTo>
                <a:lnTo>
                  <a:pt x="917594" y="1862275"/>
                </a:lnTo>
                <a:lnTo>
                  <a:pt x="917594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21"/>
          <p:cNvSpPr txBox="1"/>
          <p:nvPr/>
        </p:nvSpPr>
        <p:spPr>
          <a:xfrm>
            <a:off x="14984975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Hannah</a:t>
            </a:r>
            <a:endParaRPr i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